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41"/>
  </p:handoutMasterIdLst>
  <p:sldIdLst>
    <p:sldId id="275" r:id="rId4"/>
    <p:sldId id="269" r:id="rId6"/>
    <p:sldId id="281" r:id="rId7"/>
    <p:sldId id="312" r:id="rId8"/>
    <p:sldId id="280" r:id="rId9"/>
    <p:sldId id="311" r:id="rId10"/>
    <p:sldId id="282" r:id="rId11"/>
    <p:sldId id="287" r:id="rId12"/>
    <p:sldId id="289" r:id="rId13"/>
    <p:sldId id="290" r:id="rId14"/>
    <p:sldId id="284" r:id="rId15"/>
    <p:sldId id="288" r:id="rId16"/>
    <p:sldId id="310" r:id="rId17"/>
    <p:sldId id="313" r:id="rId18"/>
    <p:sldId id="292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98" r:id="rId29"/>
    <p:sldId id="323" r:id="rId30"/>
    <p:sldId id="300" r:id="rId31"/>
    <p:sldId id="299" r:id="rId32"/>
    <p:sldId id="301" r:id="rId33"/>
    <p:sldId id="293" r:id="rId34"/>
    <p:sldId id="294" r:id="rId35"/>
    <p:sldId id="295" r:id="rId36"/>
    <p:sldId id="296" r:id="rId37"/>
    <p:sldId id="285" r:id="rId38"/>
    <p:sldId id="283" r:id="rId39"/>
    <p:sldId id="286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tags" Target="tags/tag38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085E0C1D-F784-4605-BA81-BE64F1F3DA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42F81459-D91A-4DD8-9020-6655A598BB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5.xml"/><Relationship Id="rId4" Type="http://schemas.openxmlformats.org/officeDocument/2006/relationships/image" Target="../media/image19.png"/><Relationship Id="rId3" Type="http://schemas.openxmlformats.org/officeDocument/2006/relationships/tags" Target="../tags/tag4.xml"/><Relationship Id="rId2" Type="http://schemas.openxmlformats.org/officeDocument/2006/relationships/image" Target="../media/image18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.xml"/><Relationship Id="rId4" Type="http://schemas.openxmlformats.org/officeDocument/2006/relationships/image" Target="../media/image21.png"/><Relationship Id="rId3" Type="http://schemas.openxmlformats.org/officeDocument/2006/relationships/tags" Target="../tags/tag7.xml"/><Relationship Id="rId2" Type="http://schemas.openxmlformats.org/officeDocument/2006/relationships/image" Target="../media/image20.png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2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3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5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7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29.png"/><Relationship Id="rId6" Type="http://schemas.openxmlformats.org/officeDocument/2006/relationships/tags" Target="../tags/tag27.xml"/><Relationship Id="rId5" Type="http://schemas.openxmlformats.org/officeDocument/2006/relationships/image" Target="../media/image28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31.png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image" Target="../media/image30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0" Type="http://schemas.openxmlformats.org/officeDocument/2006/relationships/notesSlide" Target="../notesSlides/notesSlide23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2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jpeg"/><Relationship Id="rId2" Type="http://schemas.openxmlformats.org/officeDocument/2006/relationships/tags" Target="../tags/tag37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50"/>
          <p:cNvSpPr/>
          <p:nvPr/>
        </p:nvSpPr>
        <p:spPr>
          <a:xfrm>
            <a:off x="635" y="-22225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blipFill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00803" y="416691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猪猪视频</a:t>
            </a:r>
            <a:endParaRPr lang="zh-CN" altLang="en-US" sz="40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9662" y="487479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期末作业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5069662" y="5792249"/>
            <a:ext cx="2076424" cy="3531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53D">
                  <a:alpha val="63000"/>
                  <a:lumMod val="92000"/>
                  <a:lumOff val="8000"/>
                </a:srgbClr>
              </a:gs>
              <a:gs pos="100000">
                <a:srgbClr val="1B5D5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汇报人：朱正阳 杨大宇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635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solidFill>
            <a:srgbClr val="0065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825750" y="5851669"/>
            <a:ext cx="220164" cy="220164"/>
          </a:xfrm>
          <a:prstGeom prst="ellipse">
            <a:avLst/>
          </a:prstGeom>
          <a:noFill/>
          <a:ln>
            <a:solidFill>
              <a:srgbClr val="1B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146086" y="5851669"/>
            <a:ext cx="220164" cy="220164"/>
          </a:xfrm>
          <a:prstGeom prst="ellipse">
            <a:avLst/>
          </a:prstGeom>
          <a:noFill/>
          <a:ln>
            <a:solidFill>
              <a:srgbClr val="006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E:\高校专属PPT\nnu-logo.pngnnu-log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35705" y="1912620"/>
            <a:ext cx="4721860" cy="881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06921" y="1239253"/>
            <a:ext cx="544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三个导航栏组件中较为复杂的是</a:t>
            </a:r>
            <a:r>
              <a:rPr lang="en-US" altLang="zh-CN" dirty="0"/>
              <a:t>ListFragment</a:t>
            </a:r>
            <a:r>
              <a:rPr lang="zh-CN" altLang="en-US" dirty="0"/>
              <a:t>，因为其在组件上方又设置了三个导航页面，也是“猪猪视频”的主要功能所在。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ListPagerAdapter</a:t>
            </a:r>
            <a:r>
              <a:rPr lang="zh-CN" altLang="en-US" dirty="0"/>
              <a:t>来进行设置实现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482" y="2562726"/>
            <a:ext cx="5713013" cy="434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37" y="1009678"/>
            <a:ext cx="5036721" cy="53008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5484" y="3338763"/>
            <a:ext cx="558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通过这种方式添加显示不同的顶部组件</a:t>
            </a:r>
            <a:endParaRPr lang="en-US" altLang="zh-CN" dirty="0"/>
          </a:p>
          <a:p>
            <a:r>
              <a:rPr lang="zh-CN" altLang="en-US" dirty="0"/>
              <a:t>也采用上面相同的方式进行组件通信，传递信息。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03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视频播放功能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7392" y="3534375"/>
            <a:ext cx="72555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RecycleView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okhttp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获取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抖音布局实现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文件获取视频链接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我的页面中同时使用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实现，但仅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查询当前登录用户的视频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00099" y="876712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 -- ListViewFragment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使用简单的继承自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BaseFragment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的实现类，其显示内容为数据库中所有用户的所有视频，通过查询数据库的方式去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InitData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，单个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item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实现点击播放以及暂停功能。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(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视频播放具体实现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页面说明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)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099" y="2428735"/>
            <a:ext cx="10964805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17357" y="1009460"/>
            <a:ext cx="6172201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首先在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fragment_channel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页面显示视频列表，该列表最外层使用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SwipeRefreshLayout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布局，这是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官方推荐的下拉刷新布局控件，只需要把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放在里面就可以实现简单的下拉刷新。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br>
              <a:rPr lang="zh-CN" altLang="en-US" dirty="0"/>
            </a:br>
            <a:r>
              <a:rPr lang="zh-CN" altLang="en-US" dirty="0"/>
              <a:t>下拉刷新</a:t>
            </a:r>
            <a:r>
              <a:rPr lang="en-US" altLang="zh-CN" dirty="0"/>
              <a:t>SwipeRefreshLayout</a:t>
            </a:r>
            <a:endParaRPr lang="en-US" altLang="zh-CN" dirty="0"/>
          </a:p>
          <a:p>
            <a:r>
              <a:rPr lang="zh-CN" altLang="en-US" dirty="0"/>
              <a:t>在需要刷新视频内容的</a:t>
            </a:r>
            <a:r>
              <a:rPr lang="en-US" altLang="zh-CN" dirty="0"/>
              <a:t>ChannelFragment</a:t>
            </a:r>
            <a:r>
              <a:rPr lang="zh-CN" altLang="en-US" dirty="0"/>
              <a:t>中，代码如下。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430" y="825621"/>
            <a:ext cx="5228386" cy="554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0" y="3658715"/>
            <a:ext cx="6967846" cy="16145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7357" y="487279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仿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82575" y="854710"/>
            <a:ext cx="703580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其中，刷新算法</a:t>
            </a:r>
            <a:r>
              <a:rPr lang="en-US" altLang="zh-CN" dirty="0">
                <a:sym typeface="+mn-ea"/>
              </a:rPr>
              <a:t>updateChannelId</a:t>
            </a:r>
            <a:r>
              <a:rPr lang="zh-CN" altLang="en-US" dirty="0">
                <a:sym typeface="+mn-ea"/>
              </a:rPr>
              <a:t>通过一个</a:t>
            </a:r>
            <a:r>
              <a:rPr lang="en-US" altLang="zh-CN" dirty="0">
                <a:sym typeface="+mn-ea"/>
              </a:rPr>
              <a:t>List&lt;String&gt; remainingChannels</a:t>
            </a:r>
            <a:r>
              <a:rPr lang="zh-CN" altLang="en-US" dirty="0">
                <a:sym typeface="+mn-ea"/>
              </a:rPr>
              <a:t>，每次从中选择随机项（视频</a:t>
            </a:r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），然后从列表中移除。当移除为空的时候，使用 </a:t>
            </a:r>
            <a:r>
              <a:rPr lang="en-US" altLang="zh-CN" dirty="0">
                <a:sym typeface="+mn-ea"/>
              </a:rPr>
              <a:t>Collections.shuffle(remainingChannels);</a:t>
            </a:r>
            <a:r>
              <a:rPr lang="zh-CN" altLang="en-US" dirty="0">
                <a:sym typeface="+mn-ea"/>
              </a:rPr>
              <a:t>进行打乱，从而进行下一轮的随机刷新选择。</a:t>
            </a:r>
            <a:endParaRPr lang="en-US" altLang="zh-CN" dirty="0"/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325" y="2573655"/>
            <a:ext cx="4914900" cy="3703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1805" y="3111500"/>
            <a:ext cx="7789545" cy="27876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102225" y="2435860"/>
            <a:ext cx="6927850" cy="54419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b="0" i="0">
                <a:solidFill>
                  <a:srgbClr val="1F2328"/>
                </a:solidFill>
                <a:effectLst/>
                <a:latin typeface="Consolas" panose="020B0609020204030204" charset="0"/>
              </a:rPr>
              <a:t>在values/channel_id.xml下，提供了几个Youtube频道爬取id：</a:t>
            </a:r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由于是爬取的Youtube视频，需要到Google的开发者控制台https://console.cloud.google.com/ 下申请启用YouTube Data API v3在凭据处获取API KEY，此密钥用于访问爬取服务googleapis。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其中，maxResults表示最大请求数量，比如如果是访问频道视频，最多会爬取20个视频信息。googleapis获取的频道链接内容是Json格式，需要做Parse解析工作，得到需要的视频信息列表。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9435" y="4188460"/>
            <a:ext cx="8345170" cy="2083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24710" y="2432685"/>
            <a:ext cx="8108950" cy="26523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Googleapis爬取视频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OkHTTP 请求Url + AsyncTask 异步网络请求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91515" y="3013075"/>
            <a:ext cx="10904855" cy="705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RequestYoutubeAPI类是ChannelFragment中的内部类，用于GoogleapiURL的请求。它是一个继承自AsyncTask的类。由于主线程用于处理 UI 事件，如果在主线程中执行一些耗时的操作（例如网络请求、文件读写等），可能会导致界面卡顿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AsyncTask 将耗时的任务放在后台线程中执行，而在主线程中执行一些与 UI 相关的操作。 它是一种轻量级的异步任务框架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，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其内部实现依赖于线程池和消息队列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lang="zh-CN" dirty="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840" y="1711325"/>
            <a:ext cx="98425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4835" y="17125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在使用的时候，它的三个类型：`AsyncTask&lt;Params, Progress, Result&gt;` 描述如下：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0025" y="2568575"/>
            <a:ext cx="115887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49935" y="65341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要使用 AsyncTask ，必须新建一个类来继承它，并且重写 `doInBackground` 方法。通常也会重写 `onPostExecute` 方法。 执行异步任务的时候，我们主要关心下面这4个方法。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" y="1532890"/>
            <a:ext cx="11087735" cy="4631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1352550"/>
            <a:ext cx="4911725" cy="971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doInBackground 方法的重写（传入Void类型，返回String类型的请求结果）。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步骤如下，首先通过new OkHttpClient新建一个请求客户端，然后创建一个请求new Request.Builder().url(频道URL)).build()，在请求中，最多进行MAX_RETRIES次请求，每一次请求时，通过客户端创建一个newCall并执行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然后通过`response.isSuccessful()`判断是否请求成功，否则输出异常信息。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81015" y="927100"/>
            <a:ext cx="655383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0" y="381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/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71139" y="1028700"/>
            <a:ext cx="1774845" cy="960541"/>
            <a:chOff x="5576876" y="540040"/>
            <a:chExt cx="1774845" cy="960541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登陆注册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80569" y="1028700"/>
            <a:ext cx="3980577" cy="960541"/>
            <a:chOff x="8704421" y="540040"/>
            <a:chExt cx="3980577" cy="960541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39805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总页面布局</a:t>
              </a:r>
              <a:r>
                <a:rPr lang="en-US" altLang="zh-CN" sz="2800" b="1" spc="300" dirty="0">
                  <a:solidFill>
                    <a:schemeClr val="tx2">
                      <a:lumMod val="50000"/>
                    </a:schemeClr>
                  </a:solidFill>
                </a:rPr>
                <a:t>-</a:t>
              </a:r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组件通信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2569934" cy="929999"/>
            <a:chOff x="5576876" y="2230747"/>
            <a:chExt cx="2569934" cy="929999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视频播放页面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rgbClr val="00653D"/>
                </a:solidFill>
                <a:latin typeface="+mj-lt"/>
              </a:rPr>
              <a:t>.</a:t>
            </a:r>
            <a:endParaRPr lang="en-US" altLang="zh-CN" sz="8800" b="1" spc="50" dirty="0">
              <a:solidFill>
                <a:srgbClr val="00653D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16549" y="413914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rgbClr val="00653D"/>
                </a:solidFill>
              </a:rPr>
              <a:t>项目结构</a:t>
            </a:r>
            <a:endParaRPr lang="zh-CN" altLang="en-US" sz="3600" b="1" spc="600" dirty="0">
              <a:solidFill>
                <a:srgbClr val="00653D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66794" y="6583649"/>
            <a:ext cx="18084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3349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altLang="zh-CN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nnu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315" y="158750"/>
            <a:ext cx="2215515" cy="4140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80569" y="2688313"/>
            <a:ext cx="2569934" cy="960541"/>
            <a:chOff x="8704421" y="540040"/>
            <a:chExt cx="2569934" cy="960541"/>
          </a:xfrm>
        </p:grpSpPr>
        <p:sp>
          <p:nvSpPr>
            <p:cNvPr id="6" name="文本框 5"/>
            <p:cNvSpPr txBox="1"/>
            <p:nvPr/>
          </p:nvSpPr>
          <p:spPr>
            <a:xfrm>
              <a:off x="8704421" y="540040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04421" y="977361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个人中心页面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2885" y="25654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在请求完成后，执行重写的onPostExecute方法，它接受请求的结果。这是Json字符串构成的信息，然后通过解析Json, 更新数据，更新视图显示，再停止播放刷新动画：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swipeRefreshLayout.setRefreshing(false);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6025" y="927100"/>
            <a:ext cx="6997700" cy="5433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通过数据更新视图是在该方法中调用init(_data)方法，该方法实现中，主要是重设_ recyclerView 的布局管理器，然后初始化adapter适配器对象，绑定到该Activity上，再将适配器设置到循环试图即可。适配器的实现，会放在后面介绍。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最后，通过`private ArrayList&lt;YoutubeDataModel&gt; parseVideoListFromResponse(JSONObject jsonObject)` 算法，进行Json解析。类似于剥洋葱，一层一层的往里面寻找信息。最后完成时，创建YoutubeDataModel对象，这是用来保存视频信息数据的类。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" y="3429000"/>
            <a:ext cx="11328400" cy="2216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该类继承自RecyclerView.Adapter&lt;T&gt; 类，泛型参数为其内部自定义类VideoPostAdapter.YoutubePostHolder。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定义 Adapter 时，需要替换三个关键方法：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VideoPostAdapter 视频列表适配器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170" y="2021205"/>
            <a:ext cx="10957560" cy="2013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8825" y="3937635"/>
            <a:ext cx="9385300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在方法`public void onBindViewHolder(@NonNull YoutubePostHolder holder, int position)`中，会获得类内存储的YoutubeDataModel数据列表信息：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  YoutubeDataModel dataObject = _listVideoDatas.get(position);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然后通过Picasso第三方库中提供的加载图片url的方法，将从数据对象中获得到的封面URL字符串信息，加载并装入到ImageView控件中：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绑定数据与视图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1675" y="3429000"/>
            <a:ext cx="10750550" cy="6921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68935" y="44831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Picasso还能自动帮我们做以下事情：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60450" y="4914265"/>
            <a:ext cx="7499350" cy="14084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850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设置视频项点击事件（holder.itemView.setOnClickListener），通过实例化一个匿名内部类，作为setOnClickListener方法的参数，这是一种”函数时编程“的思想，实际上是为接口类型参数，填充一个实例化对象。可以类比于C++中的函数指针，C#中的委托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点击事件需要启动视频播放页面（YoutubeVideoPlayActivity，会在后面介绍），同时向它传递信息，通过intent.putExtra实现。这里需要传递视频的id信息，然后启动页面。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8875" y="2578735"/>
            <a:ext cx="8376285" cy="38474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68" y="836194"/>
            <a:ext cx="646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+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评论区页面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1343" y="643154"/>
            <a:ext cx="4281907" cy="54824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373" y="1674674"/>
            <a:ext cx="74956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在实现的时候，大部分代码和视频列表部分类似。需要实现</a:t>
            </a:r>
            <a:r>
              <a:rPr lang="en-US" altLang="zh-CN" dirty="0"/>
              <a:t>VideoCommentAdapter</a:t>
            </a:r>
            <a:r>
              <a:rPr lang="zh-CN" altLang="en-US" dirty="0"/>
              <a:t>，用作评论适配器；实现内部类</a:t>
            </a:r>
            <a:r>
              <a:rPr lang="en-US" altLang="zh-CN" dirty="0"/>
              <a:t>CommentHolder</a:t>
            </a:r>
            <a:r>
              <a:rPr lang="zh-CN" altLang="en-US" dirty="0"/>
              <a:t>，用于每条评论视图控件的绑定；</a:t>
            </a:r>
            <a:r>
              <a:rPr lang="en-US" altLang="zh-CN" dirty="0"/>
              <a:t>CommentDataModel</a:t>
            </a:r>
            <a:r>
              <a:rPr lang="zh-CN" altLang="en-US" dirty="0"/>
              <a:t>类，用作评论数据的存储；在</a:t>
            </a:r>
            <a:r>
              <a:rPr lang="en-US" altLang="zh-CN" dirty="0"/>
              <a:t>YoutubeVideoPlayActivity</a:t>
            </a:r>
            <a:r>
              <a:rPr lang="zh-CN" altLang="en-US" dirty="0"/>
              <a:t>中，也需要实现</a:t>
            </a:r>
            <a:r>
              <a:rPr lang="en-US" altLang="zh-CN" dirty="0"/>
              <a:t>VIDEO_COMMENTS_URL() </a:t>
            </a:r>
            <a:r>
              <a:rPr lang="zh-CN" altLang="en-US" dirty="0"/>
              <a:t>获得评论</a:t>
            </a:r>
            <a:r>
              <a:rPr lang="en-US" altLang="zh-CN" dirty="0"/>
              <a:t>Url</a:t>
            </a:r>
            <a:r>
              <a:rPr lang="zh-CN" altLang="en-US" dirty="0"/>
              <a:t>，</a:t>
            </a:r>
            <a:r>
              <a:rPr lang="en-US" altLang="zh-CN" dirty="0"/>
              <a:t>RequestComment </a:t>
            </a:r>
            <a:r>
              <a:rPr lang="zh-CN" altLang="en-US" dirty="0"/>
              <a:t>类用于异步网络请求，</a:t>
            </a:r>
            <a:r>
              <a:rPr lang="en-US" altLang="zh-CN" dirty="0"/>
              <a:t>parseCommentListFromJson </a:t>
            </a:r>
            <a:r>
              <a:rPr lang="zh-CN" altLang="en-US" dirty="0"/>
              <a:t>用于解析评论信息等。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837247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视频播放页面布局 ：NestedScrollView 嵌套 RecyclerView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310" y="1985645"/>
            <a:ext cx="4726940" cy="40582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dirty="0"/>
              <a:t>顶层布局使用NestedScrollView，然后内部是一个RelativeLayout，再往内部嵌套了用于视频播放的WebView 和 评论区显示的RecyclerView。</a:t>
            </a:r>
            <a:endParaRPr dirty="0"/>
          </a:p>
          <a:p>
            <a:endParaRPr dirty="0"/>
          </a:p>
          <a:p>
            <a:r>
              <a:rPr dirty="0"/>
              <a:t>NestedScrollView其作用就是作为控件父布局，从而具备（嵌套）滑动功能。ScrollView嵌套RecyclerView存在滑动冲突，显示不全的问题。NestedScrollView嵌套RecyclerView不会存在显示问题。</a:t>
            </a:r>
            <a:endParaRPr dirty="0"/>
          </a:p>
        </p:txBody>
      </p:sp>
      <p:pic>
        <p:nvPicPr>
          <p:cNvPr id="2" name="图片 1" descr="Screenshot_2023-12-16-12-03-06-675_xyz.doikki.dk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235" y="193675"/>
            <a:ext cx="2870835" cy="63811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73769" y="744773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与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3769" y="1174533"/>
            <a:ext cx="638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播放视频采用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嵌入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语言的方式实现。这是因为需要调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提供的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框架，实现获取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视频源。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9959" y="258678"/>
            <a:ext cx="4859774" cy="62022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9314" y="2158774"/>
            <a:ext cx="6472989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iFrame</a:t>
            </a:r>
            <a:r>
              <a:rPr lang="zh-CN" altLang="en-US" dirty="0"/>
              <a:t>的好处，可以方便的解析视频源，获取</a:t>
            </a:r>
            <a:r>
              <a:rPr lang="en-US" altLang="zh-CN" dirty="0"/>
              <a:t>Youtube</a:t>
            </a:r>
            <a:r>
              <a:rPr lang="zh-CN" altLang="en-US" dirty="0"/>
              <a:t>提供的视频播放器功能（倍速，暂停，快进，画质设置等）且完美兼容嵌入到</a:t>
            </a:r>
            <a:r>
              <a:rPr lang="en-US" altLang="zh-CN" dirty="0"/>
              <a:t>APP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pic>
        <p:nvPicPr>
          <p:cNvPr id="2" name="图片 1" descr="Screenshot_2023-12-18-00-16-06-978_xyz.doikki.dk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285" y="3041650"/>
            <a:ext cx="619633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5327" y="648521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横屏全屏播放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460" y="1267460"/>
            <a:ext cx="101987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采用重设布局参数的方式解决。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当传感器检测到横屏时，能够自动将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的布局重设，并重新加载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Landscape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摸索下的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（长宽参数改变），同时”隐藏“评论区视，隐藏状态栏和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信息栏。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565" y="2365375"/>
            <a:ext cx="8937625" cy="35413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194" y="363955"/>
            <a:ext cx="6320738" cy="6130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6" y="2623737"/>
            <a:ext cx="5073990" cy="25666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30544" y="1823210"/>
            <a:ext cx="473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横屏实现效果图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88081" y="484485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4" name="图片 3" descr="Screenshot_2023-12-18-00-11-38-534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80" y="852805"/>
            <a:ext cx="2429853" cy="5400000"/>
          </a:xfrm>
          <a:prstGeom prst="rect">
            <a:avLst/>
          </a:prstGeom>
        </p:spPr>
      </p:pic>
      <p:pic>
        <p:nvPicPr>
          <p:cNvPr id="6" name="图片 5" descr="Screenshot_2023-12-18-00-11-56-989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" y="852805"/>
            <a:ext cx="2429216" cy="5400000"/>
          </a:xfrm>
          <a:prstGeom prst="rect">
            <a:avLst/>
          </a:prstGeom>
        </p:spPr>
      </p:pic>
      <p:pic>
        <p:nvPicPr>
          <p:cNvPr id="7" name="图片 6" descr="Screenshot_2023-12-18-00-13-02-000_xyz.doikki.dk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360" y="852805"/>
            <a:ext cx="2429970" cy="5400000"/>
          </a:xfrm>
          <a:prstGeom prst="rect">
            <a:avLst/>
          </a:prstGeom>
        </p:spPr>
      </p:pic>
      <p:pic>
        <p:nvPicPr>
          <p:cNvPr id="28" name="图片 27" descr="Screenshot_2023-12-18-00-20-14-478_xyz.doikki.dk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025" y="852805"/>
            <a:ext cx="243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55721" y="666568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抖音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-- 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48" y="1236670"/>
            <a:ext cx="10855324" cy="35733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5721" y="666568"/>
            <a:ext cx="749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视图显示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fragment_tiktok_list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设置主要格式，里面就设置一个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，然后定义了一个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item_tiktok_list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来设置每一块的布局，包括视频跟标题。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137" y="1831555"/>
            <a:ext cx="7826541" cy="40685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05800" y="2308333"/>
            <a:ext cx="3717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onCreateViewHolder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方法用于创建并返回一个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对象。这个对象表示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方法用于将数据绑定到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中的视图上。它从数据集合中获取特定位置的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TiktokBean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对象，然后将其标题设置到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上，将封面图加载到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2366" y="1035900"/>
            <a:ext cx="6119634" cy="51703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036" y="1418134"/>
            <a:ext cx="4716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是一个内部类，表示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中每个列表项的视图持有者。它包含了列表项中显示的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，以及一个点击事件监听器。当列表项被点击时，它会启动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，并传递相应的位置信息。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2173" y="341616"/>
            <a:ext cx="3270584" cy="15066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8916" y="1043369"/>
            <a:ext cx="51916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 </a:t>
            </a:r>
            <a:endParaRPr lang="en-US" altLang="zh-CN" dirty="0"/>
          </a:p>
          <a:p>
            <a:r>
              <a:rPr lang="en-US" altLang="zh-CN" dirty="0"/>
              <a:t>initVideoView </a:t>
            </a:r>
            <a:r>
              <a:rPr lang="zh-CN" altLang="en-US" dirty="0"/>
              <a:t>方法初始化了视频播放组件 </a:t>
            </a:r>
            <a:r>
              <a:rPr lang="en-US" altLang="zh-CN" dirty="0"/>
              <a:t>VideoView </a:t>
            </a:r>
            <a:r>
              <a:rPr lang="zh-CN" altLang="en-US" dirty="0"/>
              <a:t>和相关的控制器 </a:t>
            </a:r>
            <a:r>
              <a:rPr lang="en-US" altLang="zh-CN" dirty="0"/>
              <a:t>TikTokController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initViewPager </a:t>
            </a:r>
            <a:r>
              <a:rPr lang="zh-CN" altLang="en-US" dirty="0"/>
              <a:t>方法初始化了垂直滚动的 </a:t>
            </a:r>
            <a:r>
              <a:rPr lang="en-US" altLang="zh-CN" dirty="0"/>
              <a:t>ViewPager</a:t>
            </a:r>
            <a:r>
              <a:rPr lang="zh-CN" altLang="en-US" dirty="0"/>
              <a:t>，设置了适配器、页面切换监听器以及预加载管理器。</a:t>
            </a:r>
            <a:endParaRPr lang="zh-CN" altLang="en-US" dirty="0"/>
          </a:p>
          <a:p>
            <a:r>
              <a:rPr lang="en-US" altLang="zh-CN" dirty="0"/>
              <a:t>startPlay </a:t>
            </a:r>
            <a:r>
              <a:rPr lang="zh-CN" altLang="en-US" dirty="0"/>
              <a:t>方法用于开始播放指定位置的视频。在滚动页面时，根据页面位置找到对应的 </a:t>
            </a:r>
            <a:r>
              <a:rPr lang="en-US" altLang="zh-CN" dirty="0"/>
              <a:t>ViewHolder</a:t>
            </a:r>
            <a:r>
              <a:rPr lang="zh-CN" altLang="en-US" dirty="0"/>
              <a:t>，通过 </a:t>
            </a:r>
            <a:r>
              <a:rPr lang="en-US" altLang="zh-CN" dirty="0"/>
              <a:t>VideoView </a:t>
            </a:r>
            <a:r>
              <a:rPr lang="zh-CN" altLang="en-US" dirty="0"/>
              <a:t>播放视频。</a:t>
            </a:r>
            <a:endParaRPr lang="zh-CN" altLang="en-US" dirty="0"/>
          </a:p>
          <a:p>
            <a:r>
              <a:rPr lang="en-US" altLang="zh-CN" dirty="0"/>
              <a:t>addData </a:t>
            </a:r>
            <a:r>
              <a:rPr lang="zh-CN" altLang="en-US" dirty="0"/>
              <a:t>方法用于添加视频数据，从 </a:t>
            </a:r>
            <a:r>
              <a:rPr lang="en-US" altLang="zh-CN" dirty="0"/>
              <a:t>DataUtil </a:t>
            </a:r>
            <a:r>
              <a:rPr lang="zh-CN" altLang="en-US" dirty="0"/>
              <a:t>中获取 </a:t>
            </a:r>
            <a:r>
              <a:rPr lang="en-US" altLang="zh-CN" dirty="0"/>
              <a:t>TikTok </a:t>
            </a:r>
            <a:r>
              <a:rPr lang="zh-CN" altLang="en-US" dirty="0"/>
              <a:t>风格的数据并更新适配器。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59373"/>
            <a:ext cx="5191626" cy="2986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84" y="1973017"/>
            <a:ext cx="5937584" cy="122005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8916" y="4433637"/>
            <a:ext cx="523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视频数据来源于文件中已经配置好了的视频链接（通过爬虫获取）</a:t>
            </a:r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04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个人中心页面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24230" y="3073821"/>
            <a:ext cx="6659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这里主要实现一些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的关于账户的操作，包括退出登录，修改密码，显示个人信息等操作。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该页面通过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Intent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进行组件间的通信，从登录页面获取到当前登录用户的信息，并显示在用户名中，同时作用于修改密码操作。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9162" y="839093"/>
            <a:ext cx="4682838" cy="53949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页面布局采用</a:t>
            </a:r>
            <a:r>
              <a:rPr lang="en-US" altLang="zh-CN" dirty="0"/>
              <a:t>LinearLayout</a:t>
            </a:r>
            <a:r>
              <a:rPr lang="zh-CN" altLang="en-US" dirty="0"/>
              <a:t>，里面嵌套多个</a:t>
            </a:r>
            <a:r>
              <a:rPr lang="en-US" altLang="zh-CN" dirty="0"/>
              <a:t>RelativeLayout</a:t>
            </a:r>
            <a:r>
              <a:rPr lang="zh-CN" altLang="en-US" dirty="0"/>
              <a:t>内容，用来展示每一个操作选项。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8" y="2132210"/>
            <a:ext cx="6044980" cy="344028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21204" y="1087538"/>
            <a:ext cx="8097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修改密码功能，为了减少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的设计数量，选择使用弹窗的形式进行操作。通过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LayoutInflater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创建一个自定义的视图（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R.layout.dialog_update_password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），该视图包含三个输入框用于输入原密码、新密码和确认新密码。在点击确定按钮时，可以通过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view.findViewById()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获取输入框的引用，并获取输入的内容进行相应的处理。确保在你的布局文件中包含了这三个输入框。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155" y="2740333"/>
            <a:ext cx="4796895" cy="36220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09084" y="3025942"/>
            <a:ext cx="466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同时其余操作选项也是采用这种方式实现，点击登出按钮时，会有弹窗警告。</a:t>
            </a:r>
            <a:endParaRPr lang="en-US" altLang="zh-CN" dirty="0"/>
          </a:p>
          <a:p>
            <a:r>
              <a:rPr lang="zh-CN" altLang="en-US" dirty="0"/>
              <a:t>“关于我们”按钮则是会显示出小组情况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7571" y="314940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 descr="Screenshot_2023-12-18-00-16-06-978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0" y="1811655"/>
            <a:ext cx="9035415" cy="4065905"/>
          </a:xfrm>
          <a:prstGeom prst="rect">
            <a:avLst/>
          </a:prstGeom>
        </p:spPr>
      </p:pic>
      <p:pic>
        <p:nvPicPr>
          <p:cNvPr id="5" name="图片 4" descr="Screenshot_2023-12-18-00-15-25-098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" y="683260"/>
            <a:ext cx="261366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19202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01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登录注册功能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7392" y="3775625"/>
            <a:ext cx="708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spc="100" dirty="0"/>
              <a:t>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数据库实现数据可持久化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Consolas" panose="020B0609020204030204" charset="0"/>
              </a:rPr>
              <a:t>实现记住密码功能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7723" y="1996721"/>
            <a:ext cx="6994139" cy="4237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081" y="852785"/>
            <a:ext cx="43975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用户信息存储于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SQLite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数据库中，在进行登录验证时，从数据库中读取数据进行判断，注册同理（保证用户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跟用户名唯一）。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自己封装实现了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DbcUtils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类以及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DbContect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类用来连接以及操作数据库。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dirty="0">
                <a:solidFill>
                  <a:srgbClr val="1F2328"/>
                </a:solidFill>
                <a:latin typeface="Consolas" panose="020B0609020204030204" charset="0"/>
              </a:rPr>
              <a:t>右侧是封装的一些关于用户跟视频表的操作函数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28" y="3148216"/>
            <a:ext cx="4341658" cy="29778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4163" y="822571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 startAt="2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实现了记住密码功能，当用户登录成功时点击保存密码，那么下次用户打开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或者是进入到登录页面时，就会进行自动填充，不需要再次输入。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类来将记住密码的账号密码存储在缓存中，如果下一个不选择记住密码则进行清空。初始为空值。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839" y="2022900"/>
            <a:ext cx="11240361" cy="22390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942" y="4529889"/>
            <a:ext cx="1002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如果用户成功登陆的话，就将</a:t>
            </a:r>
            <a:r>
              <a:rPr lang="en-US" altLang="zh-CN" dirty="0"/>
              <a:t>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写入缓存中。</a:t>
            </a:r>
            <a:endParaRPr lang="en-US" altLang="zh-CN" dirty="0"/>
          </a:p>
          <a:p>
            <a:r>
              <a:rPr lang="zh-CN" altLang="en-US" dirty="0"/>
              <a:t>同时如果下一个用户取消了记住密码选项，则直接清空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02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总页面布局与组件通信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55518" y="3875356"/>
            <a:ext cx="644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HelloActivity – Login/Register - MainActivity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759" y="849582"/>
            <a:ext cx="5861065" cy="54505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8953" y="2328111"/>
            <a:ext cx="5444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MainActivity</a:t>
            </a:r>
            <a:r>
              <a:rPr lang="zh-CN" altLang="en-US" dirty="0"/>
              <a:t>首先显示页面为</a:t>
            </a:r>
            <a:r>
              <a:rPr lang="en-US" altLang="zh-CN" dirty="0"/>
              <a:t>R.id.nav_view</a:t>
            </a:r>
            <a:r>
              <a:rPr lang="zh-CN" altLang="en-US" dirty="0"/>
              <a:t>，是一个底部导航栏布局，然后下面向导航栏中添加属性，分别为</a:t>
            </a:r>
            <a:r>
              <a:rPr lang="en-US" altLang="zh-CN" dirty="0"/>
              <a:t>ListFragment, ExtensionFragment, PipFragment</a:t>
            </a:r>
            <a:endParaRPr lang="en-US" altLang="zh-CN" dirty="0"/>
          </a:p>
          <a:p>
            <a:r>
              <a:rPr lang="zh-CN" altLang="en-US" dirty="0"/>
              <a:t>同时设置初始页面视图下标。</a:t>
            </a:r>
            <a:endParaRPr lang="en-US" altLang="zh-CN" dirty="0"/>
          </a:p>
          <a:p>
            <a:r>
              <a:rPr lang="zh-CN" altLang="en-US" dirty="0"/>
              <a:t>此外，将从</a:t>
            </a:r>
            <a:r>
              <a:rPr lang="en-US" altLang="zh-CN" dirty="0"/>
              <a:t>LoginActivity</a:t>
            </a:r>
            <a:r>
              <a:rPr lang="zh-CN" altLang="en-US" dirty="0"/>
              <a:t>中传递过来的用户信息，分别使用</a:t>
            </a:r>
            <a:r>
              <a:rPr lang="en-US" altLang="zh-CN" dirty="0"/>
              <a:t>setArguments</a:t>
            </a:r>
            <a:r>
              <a:rPr lang="zh-CN" altLang="en-US" dirty="0"/>
              <a:t>进行设置，方便其他组件调用。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commondata" val="eyJoZGlkIjoiYmEzZDcyYTk4OTcwZjIyYzcxMDc4YTZmOWVlOTk0YjM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5371</Words>
  <Application>WPS 演示</Application>
  <PresentationFormat>宽屏</PresentationFormat>
  <Paragraphs>206</Paragraphs>
  <Slides>36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Impact</vt:lpstr>
      <vt:lpstr>-apple-system</vt:lpstr>
      <vt:lpstr>Segoe Print</vt:lpstr>
      <vt:lpstr>等线</vt:lpstr>
      <vt:lpstr>Arial Unicode MS</vt:lpstr>
      <vt:lpstr>等线 Light</vt:lpstr>
      <vt:lpstr>Calibri</vt:lpstr>
      <vt:lpstr>Consolas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大宇 杨</dc:creator>
  <cp:lastModifiedBy>晴天</cp:lastModifiedBy>
  <cp:revision>68</cp:revision>
  <dcterms:created xsi:type="dcterms:W3CDTF">2023-12-17T11:29:00Z</dcterms:created>
  <dcterms:modified xsi:type="dcterms:W3CDTF">2023-12-17T16:45:37Z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4D5BA7F3D074498F8D9D1F7DA3EBF4BA_12</vt:lpwstr>
  </property>
  <property fmtid="{D5CDD505-2E9C-101B-9397-08002B2CF9AE}" pid="3" name="KSOProductBuildVer">
    <vt:lpwstr>2052-12.1.0.15946</vt:lpwstr>
  </property>
</Properties>
</file>